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9823-DBD2-4530-9A48-A8B4CDF0D91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4C91-5C0D-4222-8D86-8A0E98D2CBA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80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9823-DBD2-4530-9A48-A8B4CDF0D91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4C91-5C0D-4222-8D86-8A0E98D2C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86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9823-DBD2-4530-9A48-A8B4CDF0D91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4C91-5C0D-4222-8D86-8A0E98D2C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28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9823-DBD2-4530-9A48-A8B4CDF0D91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4C91-5C0D-4222-8D86-8A0E98D2CBA3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696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9823-DBD2-4530-9A48-A8B4CDF0D91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4C91-5C0D-4222-8D86-8A0E98D2C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128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9823-DBD2-4530-9A48-A8B4CDF0D91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4C91-5C0D-4222-8D86-8A0E98D2CBA3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3284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9823-DBD2-4530-9A48-A8B4CDF0D91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4C91-5C0D-4222-8D86-8A0E98D2C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174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9823-DBD2-4530-9A48-A8B4CDF0D91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4C91-5C0D-4222-8D86-8A0E98D2C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949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9823-DBD2-4530-9A48-A8B4CDF0D91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4C91-5C0D-4222-8D86-8A0E98D2C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9823-DBD2-4530-9A48-A8B4CDF0D91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4C91-5C0D-4222-8D86-8A0E98D2C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7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9823-DBD2-4530-9A48-A8B4CDF0D91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4C91-5C0D-4222-8D86-8A0E98D2C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4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9823-DBD2-4530-9A48-A8B4CDF0D91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4C91-5C0D-4222-8D86-8A0E98D2C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30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9823-DBD2-4530-9A48-A8B4CDF0D91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4C91-5C0D-4222-8D86-8A0E98D2C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89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9823-DBD2-4530-9A48-A8B4CDF0D91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4C91-5C0D-4222-8D86-8A0E98D2C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1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9823-DBD2-4530-9A48-A8B4CDF0D91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4C91-5C0D-4222-8D86-8A0E98D2C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39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9823-DBD2-4530-9A48-A8B4CDF0D91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4C91-5C0D-4222-8D86-8A0E98D2C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39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9823-DBD2-4530-9A48-A8B4CDF0D91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4C91-5C0D-4222-8D86-8A0E98D2C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76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279823-DBD2-4530-9A48-A8B4CDF0D91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2654C91-5C0D-4222-8D86-8A0E98D2C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749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3B9195-CD2A-7307-B451-28C6E7BCE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1555880"/>
            <a:ext cx="7470744" cy="1530220"/>
          </a:xfrm>
        </p:spPr>
        <p:txBody>
          <a:bodyPr>
            <a:normAutofit fontScale="90000"/>
          </a:bodyPr>
          <a:lstStyle/>
          <a:p>
            <a:r>
              <a:rPr lang="fr-FR" dirty="0"/>
              <a:t>Ouverture a l’international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4FE9942-BE8C-9B6A-A712-3BD280197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843868"/>
            <a:ext cx="6882915" cy="924076"/>
          </a:xfrm>
        </p:spPr>
        <p:txBody>
          <a:bodyPr>
            <a:noAutofit/>
          </a:bodyPr>
          <a:lstStyle/>
          <a:p>
            <a:r>
              <a:rPr lang="fr-FR" sz="2400" dirty="0">
                <a:solidFill>
                  <a:srgbClr val="FFFF00"/>
                </a:solidFill>
              </a:rPr>
              <a:t>Lycée Général et Technologique Saint-Martin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2400" dirty="0">
                <a:solidFill>
                  <a:srgbClr val="FFFF00"/>
                </a:solidFill>
              </a:rPr>
              <a:t>NORT SUR ERDRE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DF57363-B808-F558-3E64-17F933E3F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052" y="1280311"/>
            <a:ext cx="2260943" cy="180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70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0BAC6D-68AC-424B-4F74-504C44EA8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979228"/>
          </a:xfrm>
        </p:spPr>
        <p:txBody>
          <a:bodyPr/>
          <a:lstStyle/>
          <a:p>
            <a:r>
              <a:rPr lang="fr-FR" dirty="0"/>
              <a:t>Projets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0C16978-94F9-A3AF-1033-388632F15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691" y="2470470"/>
            <a:ext cx="7829250" cy="39411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400" dirty="0">
                <a:solidFill>
                  <a:srgbClr val="FFFF00"/>
                </a:solidFill>
              </a:rPr>
              <a:t> “The European Flow : Cities and Rivers” (2018-2020)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400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400" dirty="0">
                <a:solidFill>
                  <a:srgbClr val="FFFF00"/>
                </a:solidFill>
              </a:rPr>
              <a:t> “</a:t>
            </a:r>
            <a:r>
              <a:rPr lang="en-US" sz="2400" dirty="0" err="1">
                <a:solidFill>
                  <a:srgbClr val="FFFF00"/>
                </a:solidFill>
              </a:rPr>
              <a:t>Ithics</a:t>
            </a:r>
            <a:r>
              <a:rPr lang="en-US" sz="2400" dirty="0">
                <a:solidFill>
                  <a:srgbClr val="FFFF00"/>
                </a:solidFill>
              </a:rPr>
              <a:t>” (2020-2023) avec </a:t>
            </a:r>
            <a:r>
              <a:rPr lang="en-US" sz="2400" dirty="0" err="1">
                <a:solidFill>
                  <a:srgbClr val="FFFF00"/>
                </a:solidFill>
              </a:rPr>
              <a:t>l’Allemagne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l’Espagne</a:t>
            </a:r>
            <a:r>
              <a:rPr lang="en-US" sz="2400" dirty="0">
                <a:solidFill>
                  <a:srgbClr val="FFFF00"/>
                </a:solidFill>
              </a:rPr>
              <a:t>, la </a:t>
            </a:r>
            <a:r>
              <a:rPr lang="en-US" sz="2400" dirty="0" err="1">
                <a:solidFill>
                  <a:srgbClr val="FFFF00"/>
                </a:solidFill>
              </a:rPr>
              <a:t>Pologne</a:t>
            </a:r>
            <a:r>
              <a:rPr lang="en-US" sz="2400" dirty="0">
                <a:solidFill>
                  <a:srgbClr val="FFFF00"/>
                </a:solidFill>
              </a:rPr>
              <a:t>, la </a:t>
            </a:r>
            <a:r>
              <a:rPr lang="en-US" sz="2400" dirty="0" err="1">
                <a:solidFill>
                  <a:srgbClr val="FFFF00"/>
                </a:solidFill>
              </a:rPr>
              <a:t>Grèce</a:t>
            </a:r>
            <a:r>
              <a:rPr lang="en-US" sz="2400" dirty="0">
                <a:solidFill>
                  <a:srgbClr val="FFFF00"/>
                </a:solidFill>
              </a:rPr>
              <a:t> et </a:t>
            </a:r>
            <a:r>
              <a:rPr lang="en-US" sz="2400" dirty="0" err="1">
                <a:solidFill>
                  <a:srgbClr val="FFFF00"/>
                </a:solidFill>
              </a:rPr>
              <a:t>l’Islande</a:t>
            </a:r>
            <a:endParaRPr lang="en-US" sz="2400" dirty="0">
              <a:solidFill>
                <a:srgbClr val="FFFF00"/>
              </a:solidFill>
            </a:endParaRP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B2EC91A-B1C3-8B5E-C219-E3B00AFAC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305" y="685799"/>
            <a:ext cx="3422094" cy="97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73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72003E-72CB-9A60-FE8B-20757B72E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419451"/>
            <a:ext cx="9775405" cy="1422998"/>
          </a:xfrm>
        </p:spPr>
        <p:txBody>
          <a:bodyPr anchor="ctr" anchorCtr="0">
            <a:normAutofit/>
          </a:bodyPr>
          <a:lstStyle/>
          <a:p>
            <a:pPr algn="ctr"/>
            <a:r>
              <a:rPr lang="fr-FR" sz="4000" dirty="0"/>
              <a:t>Quatre établissements partenaires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86A639-B32C-9F68-371E-CA05E9767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106931"/>
            <a:ext cx="7349861" cy="3684269"/>
          </a:xfrm>
        </p:spPr>
        <p:txBody>
          <a:bodyPr/>
          <a:lstStyle/>
          <a:p>
            <a:pPr lvl="3" algn="l">
              <a:buFontTx/>
              <a:buChar char="-"/>
            </a:pPr>
            <a:r>
              <a:rPr lang="fr-FR" sz="2400" dirty="0">
                <a:solidFill>
                  <a:srgbClr val="FFFF00"/>
                </a:solidFill>
              </a:rPr>
              <a:t> Trujillo, Espagne</a:t>
            </a:r>
          </a:p>
          <a:p>
            <a:pPr lvl="3" algn="l">
              <a:buFontTx/>
              <a:buChar char="-"/>
            </a:pPr>
            <a:r>
              <a:rPr lang="fr-FR" sz="2400" dirty="0">
                <a:solidFill>
                  <a:srgbClr val="FFFF00"/>
                </a:solidFill>
              </a:rPr>
              <a:t> Wroclaw, Pologne</a:t>
            </a:r>
          </a:p>
          <a:p>
            <a:pPr lvl="3" algn="l">
              <a:buFontTx/>
              <a:buChar char="-"/>
            </a:pPr>
            <a:r>
              <a:rPr lang="fr-FR" sz="2400" dirty="0">
                <a:solidFill>
                  <a:srgbClr val="FFFF00"/>
                </a:solidFill>
              </a:rPr>
              <a:t> Mayence, Allemagne, </a:t>
            </a:r>
          </a:p>
          <a:p>
            <a:pPr lvl="3" algn="l">
              <a:buFontTx/>
              <a:buChar char="-"/>
            </a:pPr>
            <a:r>
              <a:rPr lang="fr-FR" sz="2400" dirty="0">
                <a:solidFill>
                  <a:srgbClr val="FFFF00"/>
                </a:solidFill>
              </a:rPr>
              <a:t> Limerick, Irlande</a:t>
            </a:r>
          </a:p>
          <a:p>
            <a:pPr marL="342900" indent="-342900">
              <a:buFontTx/>
              <a:buChar char="-"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A69DFAE-A4CB-51EF-96BC-F5F132033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596" y="5276914"/>
            <a:ext cx="847619" cy="51428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1921357-1071-EB9A-1590-AA7C8AD06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6494" y="5276914"/>
            <a:ext cx="761905" cy="51428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61CA190-8CA1-1705-00CE-BA782772E8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5025" y="5276914"/>
            <a:ext cx="819048" cy="51428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1DC0169-FDBA-7CD5-D80A-CDABED5EC62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818" t="4644" r="15305" b="10580"/>
          <a:stretch/>
        </p:blipFill>
        <p:spPr>
          <a:xfrm>
            <a:off x="9966121" y="5276914"/>
            <a:ext cx="654342" cy="43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329A13-F6E7-C798-1975-19E8DACEE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800"/>
            <a:ext cx="9483245" cy="2040622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fr-FR" dirty="0"/>
              <a:t>Des possibilités de séjour court sous forme d’échange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19C180-479A-DFFB-5E6C-CFDA53E65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078761"/>
            <a:ext cx="6400800" cy="2896998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fr-FR" dirty="0">
                <a:solidFill>
                  <a:srgbClr val="FFFF00"/>
                </a:solidFill>
              </a:rPr>
              <a:t>1 semaine en Allemagne </a:t>
            </a:r>
          </a:p>
          <a:p>
            <a:pPr marL="342900" indent="-342900">
              <a:buFontTx/>
              <a:buChar char="-"/>
            </a:pPr>
            <a:r>
              <a:rPr lang="fr-FR" dirty="0">
                <a:solidFill>
                  <a:srgbClr val="FFFF00"/>
                </a:solidFill>
              </a:rPr>
              <a:t>1 semaine en Espagne</a:t>
            </a:r>
          </a:p>
          <a:p>
            <a:pPr marL="342900" indent="-342900">
              <a:buFontTx/>
              <a:buChar char="-"/>
            </a:pPr>
            <a:r>
              <a:rPr lang="fr-FR" dirty="0">
                <a:solidFill>
                  <a:srgbClr val="FFFF00"/>
                </a:solidFill>
              </a:rPr>
              <a:t>1 semaine en Pologne</a:t>
            </a:r>
          </a:p>
          <a:p>
            <a:pPr marL="342900" indent="-342900">
              <a:buFontTx/>
              <a:buChar char="-"/>
            </a:pPr>
            <a:endParaRPr lang="fr-FR" dirty="0">
              <a:solidFill>
                <a:srgbClr val="FFFF00"/>
              </a:solidFill>
            </a:endParaRPr>
          </a:p>
          <a:p>
            <a:pPr algn="ctr"/>
            <a:r>
              <a:rPr lang="fr-FR" dirty="0">
                <a:solidFill>
                  <a:srgbClr val="FFFF00"/>
                </a:solidFill>
              </a:rPr>
              <a:t>Avec l’accueil de son correspondant pendant une autre semaine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D680B6B-8289-1FE5-F586-4DED472E2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8983" y="2914714"/>
            <a:ext cx="847619" cy="51428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1C7B52E-9290-E97D-24FA-21118C2CE2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9165" y="3428999"/>
            <a:ext cx="946884" cy="63914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9193374-5984-21FD-A6C0-7167CD0FF3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9" y="3925346"/>
            <a:ext cx="847619" cy="53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297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E8854C-27A6-FEAA-6FCE-B70C96316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859380" cy="2160037"/>
          </a:xfrm>
        </p:spPr>
        <p:txBody>
          <a:bodyPr anchor="ctr" anchorCtr="0">
            <a:normAutofit/>
          </a:bodyPr>
          <a:lstStyle/>
          <a:p>
            <a:pPr algn="ctr"/>
            <a:r>
              <a:rPr lang="fr-FR" sz="4000" dirty="0"/>
              <a:t>Des possibilités de séjour plus long sous forme d’échange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8A74DF-C94D-F1BC-B7B1-3B8958F57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381" y="3365694"/>
            <a:ext cx="6400800" cy="1947333"/>
          </a:xfrm>
        </p:spPr>
        <p:txBody>
          <a:bodyPr/>
          <a:lstStyle/>
          <a:p>
            <a:pPr marL="342900" indent="-342900" algn="ctr">
              <a:buFontTx/>
              <a:buChar char="-"/>
            </a:pPr>
            <a:r>
              <a:rPr lang="fr-FR" dirty="0">
                <a:solidFill>
                  <a:srgbClr val="FFFF00"/>
                </a:solidFill>
              </a:rPr>
              <a:t>1 mois en Irlande</a:t>
            </a:r>
          </a:p>
          <a:p>
            <a:pPr marL="342900" indent="-342900" algn="ctr">
              <a:buFontTx/>
              <a:buChar char="-"/>
            </a:pPr>
            <a:endParaRPr lang="fr-FR" dirty="0">
              <a:solidFill>
                <a:srgbClr val="FFFF00"/>
              </a:solidFill>
            </a:endParaRPr>
          </a:p>
          <a:p>
            <a:pPr algn="ctr"/>
            <a:r>
              <a:rPr lang="fr-FR" dirty="0">
                <a:solidFill>
                  <a:srgbClr val="FFFF00"/>
                </a:solidFill>
              </a:rPr>
              <a:t>Avec l’accueil de son correspondant pendant un autre mois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F65E65E-14E8-6901-02FB-329D97CFC8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18" t="4644" r="15305" b="10580"/>
          <a:stretch/>
        </p:blipFill>
        <p:spPr>
          <a:xfrm>
            <a:off x="5768829" y="3365694"/>
            <a:ext cx="844204" cy="5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36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D7C767-C662-200A-1BDE-2C82FF53D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9952686" cy="1570840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Des possibilités de séjour plus long, sans accueillir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E68F08-5FF0-82A8-6DE6-C24B003C09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139192"/>
            <a:ext cx="6400800" cy="194733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2400" dirty="0">
                <a:solidFill>
                  <a:srgbClr val="FFFF00"/>
                </a:solidFill>
              </a:rPr>
              <a:t> 1 ou 2 mois en Allemagne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2400" dirty="0">
                <a:solidFill>
                  <a:srgbClr val="FFFF00"/>
                </a:solidFill>
              </a:rPr>
              <a:t> 1 ou 2 mois en Espagne</a:t>
            </a:r>
          </a:p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2A2AE87-6C23-ED6D-433E-EDC59BBC5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222" y="3129649"/>
            <a:ext cx="593333" cy="3600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2E57A47-E480-3459-0C08-EC6ED3102A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7222" y="3586071"/>
            <a:ext cx="593332" cy="40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60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716B9B-46DD-B5D6-DF4A-4439E80EF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2328334"/>
          </a:xfrm>
        </p:spPr>
        <p:txBody>
          <a:bodyPr/>
          <a:lstStyle/>
          <a:p>
            <a:pPr algn="ctr"/>
            <a:r>
              <a:rPr lang="fr-FR" dirty="0"/>
              <a:t>Des possibilités d’accueillir des jeunes étrangers, sans partir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3134402-24A1-1047-BA19-9599ECE615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843868"/>
            <a:ext cx="6400800" cy="2238150"/>
          </a:xfrm>
        </p:spPr>
        <p:txBody>
          <a:bodyPr>
            <a:normAutofit lnSpcReduction="10000"/>
          </a:bodyPr>
          <a:lstStyle/>
          <a:p>
            <a:pPr marL="342900" indent="-342900">
              <a:buFontTx/>
              <a:buChar char="-"/>
            </a:pPr>
            <a:r>
              <a:rPr lang="fr-FR" dirty="0">
                <a:solidFill>
                  <a:srgbClr val="FFFF00"/>
                </a:solidFill>
              </a:rPr>
              <a:t>de Pologne</a:t>
            </a:r>
          </a:p>
          <a:p>
            <a:pPr marL="342900" indent="-342900">
              <a:buFontTx/>
              <a:buChar char="-"/>
            </a:pPr>
            <a:r>
              <a:rPr lang="fr-FR" dirty="0">
                <a:solidFill>
                  <a:srgbClr val="FFFF00"/>
                </a:solidFill>
              </a:rPr>
              <a:t>d’Allemagne</a:t>
            </a:r>
          </a:p>
          <a:p>
            <a:pPr marL="342900" indent="-342900">
              <a:buFontTx/>
              <a:buChar char="-"/>
            </a:pPr>
            <a:r>
              <a:rPr lang="fr-FR" dirty="0">
                <a:solidFill>
                  <a:srgbClr val="FFFF00"/>
                </a:solidFill>
              </a:rPr>
              <a:t>d’Espagne</a:t>
            </a:r>
          </a:p>
          <a:p>
            <a:pPr marL="342900" indent="-342900">
              <a:buFontTx/>
              <a:buChar char="-"/>
            </a:pPr>
            <a:r>
              <a:rPr lang="fr-FR" dirty="0">
                <a:solidFill>
                  <a:srgbClr val="FFFF00"/>
                </a:solidFill>
              </a:rPr>
              <a:t>de Suède</a:t>
            </a:r>
          </a:p>
          <a:p>
            <a:pPr marL="342900" indent="-342900">
              <a:buFontTx/>
              <a:buChar char="-"/>
            </a:pPr>
            <a:r>
              <a:rPr lang="fr-FR" dirty="0">
                <a:solidFill>
                  <a:srgbClr val="FFFF00"/>
                </a:solidFill>
              </a:rPr>
              <a:t>d’Australie</a:t>
            </a:r>
          </a:p>
          <a:p>
            <a:pPr marL="342900" indent="-342900">
              <a:buFontTx/>
              <a:buChar char="-"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C7E33AE-B7AB-CD77-F2E5-609149F70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2769721" y="5115159"/>
            <a:ext cx="575999" cy="3600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633BDA7-BCAA-F4FC-A51D-16A11CC5F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1497" y="5570232"/>
            <a:ext cx="717736" cy="360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C3208FF-09AF-AA37-935C-613C0FE11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1883" y="4264604"/>
            <a:ext cx="593334" cy="360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69A40C2-E372-1A92-E9BB-573207DFBA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5216" y="4685340"/>
            <a:ext cx="533334" cy="3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C2239F6-EFA0-EB19-DCC7-AC9E23A43D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21067" y="3834785"/>
            <a:ext cx="57333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75260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108</TotalTime>
  <Words>154</Words>
  <Application>Microsoft Office PowerPoint</Application>
  <PresentationFormat>Grand écran</PresentationFormat>
  <Paragraphs>31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Secteur</vt:lpstr>
      <vt:lpstr>Ouverture a l’international </vt:lpstr>
      <vt:lpstr>Projets</vt:lpstr>
      <vt:lpstr>Quatre établissements partenaires</vt:lpstr>
      <vt:lpstr>Des possibilités de séjour court sous forme d’échange</vt:lpstr>
      <vt:lpstr>Des possibilités de séjour plus long sous forme d’échange</vt:lpstr>
      <vt:lpstr>Des possibilités de séjour plus long, sans accueillir</vt:lpstr>
      <vt:lpstr>Des possibilités d’accueillir des jeunes étrangers, sans partir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Ouverture a l’international </dc:title>
  <dc:creator>Noémie METAYER</dc:creator>
  <cp:lastModifiedBy>Karine EVIN</cp:lastModifiedBy>
  <cp:revision>24</cp:revision>
  <dcterms:created xsi:type="dcterms:W3CDTF">2022-12-06T12:11:07Z</dcterms:created>
  <dcterms:modified xsi:type="dcterms:W3CDTF">2022-12-21T14:09:32Z</dcterms:modified>
</cp:coreProperties>
</file>